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4254" r:id="rId1"/>
  </p:sldMasterIdLst>
  <p:notesMasterIdLst>
    <p:notesMasterId r:id="rId11"/>
  </p:notesMasterIdLst>
  <p:handoutMasterIdLst>
    <p:handoutMasterId r:id="rId12"/>
  </p:handoutMasterIdLst>
  <p:sldIdLst>
    <p:sldId id="381" r:id="rId2"/>
    <p:sldId id="382" r:id="rId3"/>
    <p:sldId id="383" r:id="rId4"/>
    <p:sldId id="384" r:id="rId5"/>
    <p:sldId id="385" r:id="rId6"/>
    <p:sldId id="386" r:id="rId7"/>
    <p:sldId id="387" r:id="rId8"/>
    <p:sldId id="388" r:id="rId9"/>
    <p:sldId id="389" r:id="rId10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5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sz="25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sz="25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sz="25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sz="2500"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2FF"/>
    <a:srgbClr val="00A6FF"/>
    <a:srgbClr val="666666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5" autoAdjust="0"/>
    <p:restoredTop sz="99663" autoAdjust="0"/>
  </p:normalViewPr>
  <p:slideViewPr>
    <p:cSldViewPr snapToObjects="1">
      <p:cViewPr varScale="1">
        <p:scale>
          <a:sx n="62" d="100"/>
          <a:sy n="62" d="100"/>
        </p:scale>
        <p:origin x="-306" y="-84"/>
      </p:cViewPr>
      <p:guideLst>
        <p:guide orient="horz" pos="4065"/>
        <p:guide orient="horz" pos="845"/>
        <p:guide orient="horz" pos="391"/>
        <p:guide orient="horz" pos="1344"/>
        <p:guide pos="249"/>
        <p:guide pos="555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42"/>
    </p:cViewPr>
  </p:sorterViewPr>
  <p:notesViewPr>
    <p:cSldViewPr snapToObjects="1">
      <p:cViewPr varScale="1">
        <p:scale>
          <a:sx n="81" d="100"/>
          <a:sy n="81" d="100"/>
        </p:scale>
        <p:origin x="-3252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" charset="-128"/>
                <a:cs typeface="+mn-cs"/>
              </a:defRPr>
            </a:lvl1pPr>
          </a:lstStyle>
          <a:p>
            <a:pPr>
              <a:defRPr/>
            </a:pPr>
            <a:fld id="{A792FAD9-858A-4D2F-B207-6817835EC09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4200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charset="0"/>
                <a:ea typeface="ＭＳ Ｐゴシック" pitchFamily="8" charset="-128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8" charset="-128"/>
                <a:cs typeface="+mn-cs"/>
              </a:defRPr>
            </a:lvl1pPr>
          </a:lstStyle>
          <a:p>
            <a:pPr>
              <a:defRPr/>
            </a:pPr>
            <a:fld id="{18B4DCEE-543C-4C76-B74F-8041658060B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63758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C4143-56F6-47A5-91F2-C0EA786DAAC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C4143-56F6-47A5-91F2-C0EA786DAAC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C4143-56F6-47A5-91F2-C0EA786DAAC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Gerade Verbindung 6"/>
          <p:cNvCxnSpPr/>
          <p:nvPr userDrawn="1"/>
        </p:nvCxnSpPr>
        <p:spPr bwMode="auto">
          <a:xfrm>
            <a:off x="0" y="1520825"/>
            <a:ext cx="9144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0B2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cxnSp>
      <p:sp>
        <p:nvSpPr>
          <p:cNvPr id="3" name="Titel 1"/>
          <p:cNvSpPr>
            <a:spLocks noGrp="1"/>
          </p:cNvSpPr>
          <p:nvPr>
            <p:ph type="title"/>
          </p:nvPr>
        </p:nvSpPr>
        <p:spPr>
          <a:xfrm>
            <a:off x="-22225" y="625475"/>
            <a:ext cx="9169400" cy="355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Inhaltsplatzhalter 2"/>
          <p:cNvSpPr>
            <a:spLocks noGrp="1"/>
          </p:cNvSpPr>
          <p:nvPr>
            <p:ph sz="half" idx="1"/>
          </p:nvPr>
        </p:nvSpPr>
        <p:spPr>
          <a:xfrm>
            <a:off x="0" y="1700808"/>
            <a:ext cx="2520000" cy="489585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700339" y="1700808"/>
            <a:ext cx="6119812" cy="48958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0" y="981076"/>
            <a:ext cx="9144000" cy="360363"/>
          </a:xfrm>
        </p:spPr>
        <p:txBody>
          <a:bodyPr lIns="432000" anchor="b"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69984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478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556792"/>
            <a:ext cx="8425184" cy="4896396"/>
          </a:xfrm>
        </p:spPr>
        <p:txBody>
          <a:bodyPr/>
          <a:lstStyle>
            <a:lvl1pPr marL="0" indent="0"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Rectangle 61"/>
          <p:cNvSpPr>
            <a:spLocks noGrp="1" noChangeArrowheads="1"/>
          </p:cNvSpPr>
          <p:nvPr>
            <p:ph type="title"/>
          </p:nvPr>
        </p:nvSpPr>
        <p:spPr bwMode="auto">
          <a:xfrm>
            <a:off x="-22365" y="624815"/>
            <a:ext cx="9169997" cy="355914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smtClean="0"/>
              <a:t>Titelmasterformat durch Klicken bearbeiten</a:t>
            </a:r>
            <a:endParaRPr lang="de-DE" dirty="0" smtClean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0" y="981076"/>
            <a:ext cx="9144000" cy="360363"/>
          </a:xfrm>
        </p:spPr>
        <p:txBody>
          <a:bodyPr lIns="432000" anchor="b"/>
          <a:lstStyle>
            <a:lvl1pPr marL="0" indent="0">
              <a:buFontTx/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51FD4-A670-48BC-A5EA-157929FAC90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16808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700808"/>
            <a:ext cx="2520000" cy="489585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700339" y="1700808"/>
            <a:ext cx="6119812" cy="48958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0" y="981076"/>
            <a:ext cx="9144000" cy="360363"/>
          </a:xfrm>
        </p:spPr>
        <p:txBody>
          <a:bodyPr lIns="432000" anchor="b"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Rectangle 65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81D63-8AEF-4D8D-A2EE-8F85521D8B54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32508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701901"/>
            <a:ext cx="2520000" cy="2447726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700339" y="1701502"/>
            <a:ext cx="6119812" cy="48958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0" y="981076"/>
            <a:ext cx="9144000" cy="360363"/>
          </a:xfrm>
        </p:spPr>
        <p:txBody>
          <a:bodyPr lIns="432000" anchor="b"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4"/>
          </p:nvPr>
        </p:nvSpPr>
        <p:spPr>
          <a:xfrm>
            <a:off x="0" y="4149627"/>
            <a:ext cx="2520000" cy="2447726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1" name="Inhaltsplatzhalter 10"/>
          <p:cNvSpPr>
            <a:spLocks noGrp="1"/>
          </p:cNvSpPr>
          <p:nvPr>
            <p:ph sz="quarter" idx="16"/>
          </p:nvPr>
        </p:nvSpPr>
        <p:spPr>
          <a:xfrm>
            <a:off x="1928813" y="6629400"/>
            <a:ext cx="2143125" cy="22860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Rectangle 65"/>
          <p:cNvSpPr>
            <a:spLocks noGrp="1" noChangeArrowheads="1"/>
          </p:cNvSpPr>
          <p:nvPr>
            <p:ph type="sldNum" sz="quarter" idx="17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009B3-A524-4770-8FB6-B371AFE37BC0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99339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, Bild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701900"/>
            <a:ext cx="2520000" cy="1655638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700339" y="1701502"/>
            <a:ext cx="6119812" cy="48958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0" y="981076"/>
            <a:ext cx="9144000" cy="360363"/>
          </a:xfrm>
        </p:spPr>
        <p:txBody>
          <a:bodyPr lIns="432000" anchor="b"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Inhaltsplatzhalter 2"/>
          <p:cNvSpPr>
            <a:spLocks noGrp="1"/>
          </p:cNvSpPr>
          <p:nvPr>
            <p:ph sz="half" idx="14"/>
          </p:nvPr>
        </p:nvSpPr>
        <p:spPr>
          <a:xfrm>
            <a:off x="0" y="4941714"/>
            <a:ext cx="2520000" cy="1655638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Inhaltsplatzhalter 2"/>
          <p:cNvSpPr>
            <a:spLocks noGrp="1"/>
          </p:cNvSpPr>
          <p:nvPr>
            <p:ph sz="half" idx="15"/>
          </p:nvPr>
        </p:nvSpPr>
        <p:spPr>
          <a:xfrm>
            <a:off x="0" y="3357538"/>
            <a:ext cx="2520000" cy="1584176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Rectangle 65"/>
          <p:cNvSpPr>
            <a:spLocks noGrp="1" noChangeArrowheads="1"/>
          </p:cNvSpPr>
          <p:nvPr>
            <p:ph type="sldNum" sz="quarter" idx="16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D524B-135A-41E2-A509-7CA472011211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2451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4" name="Textplatzhalter 7"/>
          <p:cNvSpPr>
            <a:spLocks noGrp="1"/>
          </p:cNvSpPr>
          <p:nvPr>
            <p:ph type="body" sz="quarter" idx="11"/>
          </p:nvPr>
        </p:nvSpPr>
        <p:spPr>
          <a:xfrm>
            <a:off x="0" y="981076"/>
            <a:ext cx="9144000" cy="360363"/>
          </a:xfrm>
        </p:spPr>
        <p:txBody>
          <a:bodyPr lIns="432000" anchor="b"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4D71D0-78D7-4BFC-B49B-10EBE0E399A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85637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-22225" y="625475"/>
            <a:ext cx="9169400" cy="3556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700808"/>
            <a:ext cx="2520000" cy="489585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2700339" y="1700808"/>
            <a:ext cx="6119812" cy="489585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7"/>
          <p:cNvSpPr>
            <a:spLocks noGrp="1"/>
          </p:cNvSpPr>
          <p:nvPr>
            <p:ph type="body" sz="quarter" idx="12"/>
          </p:nvPr>
        </p:nvSpPr>
        <p:spPr>
          <a:xfrm>
            <a:off x="0" y="981076"/>
            <a:ext cx="9144000" cy="360363"/>
          </a:xfrm>
        </p:spPr>
        <p:txBody>
          <a:bodyPr lIns="432000" anchor="b"/>
          <a:lstStyle>
            <a:lvl1pPr marL="0" indent="0">
              <a:buFontTx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0052420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180000"/>
          <a:lstStyle/>
          <a:p>
            <a:r>
              <a:rPr kumimoji="0" lang="de-DE" dirty="0" smtClean="0"/>
              <a:t>Titelmasterformat durch Klicken bearbeiten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C4143-56F6-47A5-91F2-C0EA786DAAC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C4143-56F6-47A5-91F2-C0EA786DAAC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C4143-56F6-47A5-91F2-C0EA786DAAC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C4143-56F6-47A5-91F2-C0EA786DAAC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C4143-56F6-47A5-91F2-C0EA786DAAC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C4143-56F6-47A5-91F2-C0EA786DAAC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C4143-56F6-47A5-91F2-C0EA786DAAC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6CDC4143-56F6-47A5-91F2-C0EA786DAAC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6/29/2015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6CDC4143-56F6-47A5-91F2-C0EA786DAACE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55" r:id="rId1"/>
    <p:sldLayoutId id="2147484256" r:id="rId2"/>
    <p:sldLayoutId id="2147484257" r:id="rId3"/>
    <p:sldLayoutId id="2147484258" r:id="rId4"/>
    <p:sldLayoutId id="2147484259" r:id="rId5"/>
    <p:sldLayoutId id="2147484260" r:id="rId6"/>
    <p:sldLayoutId id="2147484261" r:id="rId7"/>
    <p:sldLayoutId id="2147484262" r:id="rId8"/>
    <p:sldLayoutId id="2147484263" r:id="rId9"/>
    <p:sldLayoutId id="2147484264" r:id="rId10"/>
    <p:sldLayoutId id="2147484265" r:id="rId11"/>
    <p:sldLayoutId id="2147484266" r:id="rId12"/>
    <p:sldLayoutId id="2147484251" r:id="rId13"/>
    <p:sldLayoutId id="2147484230" r:id="rId14"/>
    <p:sldLayoutId id="2147484231" r:id="rId15"/>
    <p:sldLayoutId id="2147484232" r:id="rId16"/>
    <p:sldLayoutId id="2147484233" r:id="rId17"/>
    <p:sldLayoutId id="2147484234" r:id="rId18"/>
    <p:sldLayoutId id="2147484237" r:id="rId19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3400" y="2392288"/>
            <a:ext cx="7851648" cy="1828800"/>
          </a:xfrm>
        </p:spPr>
        <p:txBody>
          <a:bodyPr/>
          <a:lstStyle/>
          <a:p>
            <a:r>
              <a:rPr lang="de-DE" dirty="0"/>
              <a:t>Um-/Neubau des bestehenden Moorbades in ein </a:t>
            </a:r>
            <a:r>
              <a:rPr lang="de-DE" dirty="0" err="1"/>
              <a:t>Naturbad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533400" y="4628728"/>
            <a:ext cx="7854696" cy="1752600"/>
          </a:xfrm>
        </p:spPr>
        <p:txBody>
          <a:bodyPr/>
          <a:lstStyle/>
          <a:p>
            <a:r>
              <a:rPr lang="de-DE" dirty="0" smtClean="0"/>
              <a:t>Förderverein Bad </a:t>
            </a:r>
            <a:r>
              <a:rPr lang="de-DE" dirty="0" err="1" smtClean="0"/>
              <a:t>Endorfer</a:t>
            </a:r>
            <a:r>
              <a:rPr lang="de-DE" dirty="0" smtClean="0"/>
              <a:t> Moorbad e.V.</a:t>
            </a:r>
          </a:p>
          <a:p>
            <a:r>
              <a:rPr lang="de-DE" dirty="0" smtClean="0"/>
              <a:t>30. Juni 2015</a:t>
            </a:r>
            <a:endParaRPr lang="de-DE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/>
          </a:bodyPr>
          <a:lstStyle/>
          <a:p>
            <a:r>
              <a:rPr lang="de-DE" sz="3600" b="1" dirty="0" smtClean="0"/>
              <a:t>Der Förderverein unterstützt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 smtClean="0"/>
          </a:p>
          <a:p>
            <a:r>
              <a:rPr lang="de-DE" dirty="0" smtClean="0"/>
              <a:t>auf </a:t>
            </a:r>
            <a:r>
              <a:rPr lang="de-DE" dirty="0"/>
              <a:t>dem Gelände</a:t>
            </a:r>
          </a:p>
          <a:p>
            <a:r>
              <a:rPr lang="de-DE" dirty="0"/>
              <a:t>am Moorbadschwimmbecken </a:t>
            </a:r>
          </a:p>
          <a:p>
            <a:r>
              <a:rPr lang="de-DE" dirty="0"/>
              <a:t>beim Kiosk</a:t>
            </a:r>
          </a:p>
          <a:p>
            <a:r>
              <a:rPr lang="de-DE" dirty="0"/>
              <a:t>bei den Finanzen</a:t>
            </a:r>
          </a:p>
          <a:p>
            <a:endParaRPr lang="de-DE" dirty="0"/>
          </a:p>
        </p:txBody>
      </p:sp>
      <p:pic>
        <p:nvPicPr>
          <p:cNvPr id="8" name="Picture 4" descr="Rasenkantenschnei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0643" y="3638549"/>
            <a:ext cx="4048125" cy="26860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5453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de-DE" sz="3600" b="1" dirty="0"/>
              <a:t>Projektumfang „Um-/Neubau in </a:t>
            </a:r>
            <a:r>
              <a:rPr lang="de-DE" sz="3600" b="1" dirty="0" err="1"/>
              <a:t>Naturbad</a:t>
            </a:r>
            <a:r>
              <a:rPr lang="de-DE" sz="3600" b="1" dirty="0" smtClean="0"/>
              <a:t>“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Becken anpassen </a:t>
            </a:r>
          </a:p>
          <a:p>
            <a:r>
              <a:rPr lang="de-DE" dirty="0"/>
              <a:t>Pflanzenklärbecken </a:t>
            </a:r>
          </a:p>
          <a:p>
            <a:r>
              <a:rPr lang="de-DE" dirty="0"/>
              <a:t>Liegewiese wiederherstellen </a:t>
            </a:r>
          </a:p>
          <a:p>
            <a:r>
              <a:rPr lang="de-DE" dirty="0"/>
              <a:t>Gebäude Abriss </a:t>
            </a:r>
          </a:p>
          <a:p>
            <a:r>
              <a:rPr lang="de-DE" dirty="0"/>
              <a:t>Gebäude Neuerrichtung</a:t>
            </a:r>
          </a:p>
          <a:p>
            <a:r>
              <a:rPr lang="de-DE" dirty="0"/>
              <a:t>2 Umkleiden aus Holz auf der Liegewiese verteilen </a:t>
            </a:r>
          </a:p>
          <a:p>
            <a:r>
              <a:rPr lang="de-DE" dirty="0"/>
              <a:t>Umbau Toilettenhäuschen (behindertengerecht) </a:t>
            </a:r>
          </a:p>
          <a:p>
            <a:r>
              <a:rPr lang="de-DE" dirty="0"/>
              <a:t>Umzäunung anpassen </a:t>
            </a:r>
          </a:p>
          <a:p>
            <a:r>
              <a:rPr lang="de-DE" dirty="0"/>
              <a:t>Projektmanagement (Förderverein und extern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C4143-56F6-47A5-91F2-C0EA786DAACE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pic>
        <p:nvPicPr>
          <p:cNvPr id="6" name="Picture 2" descr="C:\Users\Bremmer\Pictures\2015-06-21 SeeonTruchtlaching Naturbäder\PICT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7279" y="1628800"/>
            <a:ext cx="3552395" cy="26642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5597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de-DE" sz="3600" b="1" dirty="0" smtClean="0"/>
              <a:t>Grobkostenschätzung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Richtpreisangebot Fa. </a:t>
            </a:r>
            <a:r>
              <a:rPr lang="de-DE" dirty="0" err="1"/>
              <a:t>Schawohl</a:t>
            </a:r>
            <a:r>
              <a:rPr lang="de-DE" dirty="0"/>
              <a:t>, </a:t>
            </a:r>
            <a:r>
              <a:rPr lang="de-DE" dirty="0" err="1"/>
              <a:t>Schechen</a:t>
            </a:r>
            <a:r>
              <a:rPr lang="de-DE" dirty="0"/>
              <a:t>, vom 26.6.2015</a:t>
            </a:r>
          </a:p>
          <a:p>
            <a:r>
              <a:rPr lang="de-DE" dirty="0"/>
              <a:t>ca. 190.000 Euro  Einsparung </a:t>
            </a:r>
            <a:r>
              <a:rPr lang="de-DE" dirty="0" smtClean="0"/>
              <a:t> gegenüber </a:t>
            </a:r>
            <a:r>
              <a:rPr lang="de-DE" dirty="0"/>
              <a:t>Angebot aus 2011  von der </a:t>
            </a:r>
            <a:r>
              <a:rPr lang="de-DE" dirty="0" smtClean="0"/>
              <a:t>Wasserwerkstatt</a:t>
            </a: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C4143-56F6-47A5-91F2-C0EA786DAACE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pic>
        <p:nvPicPr>
          <p:cNvPr id="5" name="Grafik 4" descr="Schawohl3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4277096"/>
            <a:ext cx="3353723" cy="2176240"/>
          </a:xfrm>
          <a:prstGeom prst="rect">
            <a:avLst/>
          </a:prstGeom>
        </p:spPr>
      </p:pic>
      <p:pic>
        <p:nvPicPr>
          <p:cNvPr id="6" name="Grafik 5" descr="Schawohl.b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275336"/>
            <a:ext cx="3355200" cy="21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37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de-DE" sz="3600" b="1" dirty="0" smtClean="0"/>
              <a:t>Grobkostenschätzung - Ausgaben</a:t>
            </a:r>
            <a:endParaRPr lang="de-DE" sz="3600" b="1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457200" y="2276872"/>
            <a:ext cx="4040188" cy="659352"/>
          </a:xfrm>
        </p:spPr>
        <p:txBody>
          <a:bodyPr/>
          <a:lstStyle/>
          <a:p>
            <a:r>
              <a:rPr lang="de-DE" dirty="0" smtClean="0"/>
              <a:t>Wasserflächen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half" idx="3"/>
          </p:nvPr>
        </p:nvSpPr>
        <p:spPr>
          <a:xfrm>
            <a:off x="4932040" y="2281381"/>
            <a:ext cx="3754760" cy="654843"/>
          </a:xfrm>
        </p:spPr>
        <p:txBody>
          <a:bodyPr/>
          <a:lstStyle/>
          <a:p>
            <a:r>
              <a:rPr lang="de-DE" dirty="0" smtClean="0"/>
              <a:t>Umfeld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2"/>
          </p:nvPr>
        </p:nvSpPr>
        <p:spPr>
          <a:xfrm>
            <a:off x="457200" y="2936224"/>
            <a:ext cx="4040188" cy="2725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smtClean="0"/>
              <a:t>Schwimmteich		   210.000 €</a:t>
            </a:r>
          </a:p>
          <a:p>
            <a:pPr marL="0" indent="0">
              <a:buNone/>
            </a:pPr>
            <a:r>
              <a:rPr lang="de-DE" sz="1800" dirty="0" smtClean="0"/>
              <a:t>Regenerationsbecken	    110.000 €</a:t>
            </a:r>
          </a:p>
          <a:p>
            <a:pPr marL="0" indent="0">
              <a:buNone/>
            </a:pPr>
            <a:r>
              <a:rPr lang="de-DE" sz="1800" dirty="0" smtClean="0"/>
              <a:t>Zwischensumme (</a:t>
            </a:r>
            <a:r>
              <a:rPr lang="de-DE" sz="1800" dirty="0" err="1" smtClean="0"/>
              <a:t>Schawohl</a:t>
            </a:r>
            <a:r>
              <a:rPr lang="de-DE" sz="1800" dirty="0" smtClean="0"/>
              <a:t>) 320.000 €</a:t>
            </a:r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 smtClean="0"/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r>
              <a:rPr lang="de-DE" sz="1800" dirty="0" smtClean="0"/>
              <a:t>Moortretbecken		      8.000 €</a:t>
            </a:r>
          </a:p>
          <a:p>
            <a:pPr marL="0" indent="0">
              <a:buNone/>
            </a:pPr>
            <a:r>
              <a:rPr lang="de-DE" sz="1800" b="1" dirty="0" smtClean="0"/>
              <a:t>Ausgaben Wasserfläche	  328.000 €</a:t>
            </a:r>
            <a:endParaRPr lang="de-DE" sz="1800" b="1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4"/>
          </p:nvPr>
        </p:nvSpPr>
        <p:spPr>
          <a:xfrm>
            <a:off x="4932040" y="2936224"/>
            <a:ext cx="3754760" cy="2725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smtClean="0"/>
              <a:t>Abriss Gebäude</a:t>
            </a:r>
            <a:r>
              <a:rPr lang="de-DE" sz="1800" dirty="0"/>
              <a:t> </a:t>
            </a:r>
            <a:r>
              <a:rPr lang="de-DE" sz="1800" dirty="0" smtClean="0"/>
              <a:t>	                  5.000 €</a:t>
            </a:r>
          </a:p>
          <a:p>
            <a:pPr marL="0" indent="0">
              <a:buNone/>
            </a:pPr>
            <a:r>
              <a:rPr lang="de-DE" sz="1800" dirty="0" smtClean="0"/>
              <a:t>Neubau Gebäude  	               60.000 €</a:t>
            </a:r>
          </a:p>
          <a:p>
            <a:pPr marL="0" indent="0">
              <a:buNone/>
            </a:pPr>
            <a:r>
              <a:rPr lang="de-DE" sz="1800" dirty="0" smtClean="0"/>
              <a:t>Umkleiden   		  3.000 €</a:t>
            </a:r>
          </a:p>
          <a:p>
            <a:pPr marL="0" indent="0">
              <a:buNone/>
            </a:pPr>
            <a:r>
              <a:rPr lang="de-DE" sz="1800" dirty="0" smtClean="0"/>
              <a:t>Sanitäranlagen		10.000 €</a:t>
            </a:r>
          </a:p>
          <a:p>
            <a:pPr marL="0" indent="0">
              <a:buNone/>
            </a:pPr>
            <a:r>
              <a:rPr lang="de-DE" sz="1800" dirty="0" smtClean="0"/>
              <a:t>Umfriedung		10.000 €</a:t>
            </a:r>
          </a:p>
          <a:p>
            <a:pPr marL="0" indent="0">
              <a:buNone/>
            </a:pPr>
            <a:r>
              <a:rPr lang="de-DE" sz="1800" dirty="0" smtClean="0"/>
              <a:t>Liegewiese		 2.000 €</a:t>
            </a:r>
          </a:p>
          <a:p>
            <a:pPr marL="0" indent="0">
              <a:buNone/>
            </a:pPr>
            <a:r>
              <a:rPr lang="de-DE" sz="1800" dirty="0" smtClean="0"/>
              <a:t>Parkplatzsanierung   	10.000 €</a:t>
            </a:r>
          </a:p>
          <a:p>
            <a:pPr marL="0" indent="0">
              <a:buNone/>
            </a:pPr>
            <a:r>
              <a:rPr lang="de-DE" sz="1800" b="1" dirty="0" smtClean="0"/>
              <a:t>Ausgaben Umfeld            100.000 €</a:t>
            </a:r>
            <a:endParaRPr lang="de-DE" sz="18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C4143-56F6-47A5-91F2-C0EA786DAACE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457200" y="3573016"/>
            <a:ext cx="4040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467544" y="5229200"/>
            <a:ext cx="4040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4932040" y="5229200"/>
            <a:ext cx="3752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 descr="Koste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03067" y="476672"/>
            <a:ext cx="2133429" cy="2568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916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de-DE" sz="3600" b="1" dirty="0" smtClean="0"/>
              <a:t>Grobkostenschätzung - Summe</a:t>
            </a:r>
            <a:endParaRPr lang="de-DE" sz="3600" b="1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>
          <a:xfrm>
            <a:off x="457200" y="2164288"/>
            <a:ext cx="4040188" cy="659352"/>
          </a:xfrm>
        </p:spPr>
        <p:txBody>
          <a:bodyPr/>
          <a:lstStyle/>
          <a:p>
            <a:r>
              <a:rPr lang="de-DE" dirty="0" smtClean="0"/>
              <a:t>Einnahmen (geschätzt)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half" idx="3"/>
          </p:nvPr>
        </p:nvSpPr>
        <p:spPr>
          <a:xfrm>
            <a:off x="4932040" y="2168797"/>
            <a:ext cx="3754760" cy="654843"/>
          </a:xfrm>
        </p:spPr>
        <p:txBody>
          <a:bodyPr/>
          <a:lstStyle/>
          <a:p>
            <a:r>
              <a:rPr lang="de-DE" dirty="0" smtClean="0"/>
              <a:t>Summe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2"/>
          </p:nvPr>
        </p:nvSpPr>
        <p:spPr>
          <a:xfrm>
            <a:off x="457200" y="2823640"/>
            <a:ext cx="4040188" cy="14694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smtClean="0"/>
              <a:t>LEADER+		100.000 €</a:t>
            </a:r>
          </a:p>
          <a:p>
            <a:pPr marL="0" indent="0">
              <a:buNone/>
            </a:pPr>
            <a:r>
              <a:rPr lang="de-DE" sz="1800" dirty="0" smtClean="0"/>
              <a:t>Mitgliedsbeiträge		   2.000 €</a:t>
            </a:r>
          </a:p>
          <a:p>
            <a:pPr marL="0" indent="0">
              <a:buNone/>
            </a:pPr>
            <a:r>
              <a:rPr lang="de-DE" sz="1800" dirty="0" smtClean="0"/>
              <a:t>Spenden         		  16.000 €</a:t>
            </a:r>
          </a:p>
          <a:p>
            <a:pPr marL="0" indent="0">
              <a:buNone/>
            </a:pPr>
            <a:r>
              <a:rPr lang="de-DE" sz="1800" b="1" dirty="0" smtClean="0"/>
              <a:t>Einnahmen	  	118.000 €</a:t>
            </a:r>
            <a:endParaRPr lang="de-DE" sz="1800" b="1" dirty="0"/>
          </a:p>
        </p:txBody>
      </p:sp>
      <p:sp>
        <p:nvSpPr>
          <p:cNvPr id="8" name="Inhaltsplatzhalter 7"/>
          <p:cNvSpPr>
            <a:spLocks noGrp="1"/>
          </p:cNvSpPr>
          <p:nvPr>
            <p:ph sz="quarter" idx="4"/>
          </p:nvPr>
        </p:nvSpPr>
        <p:spPr>
          <a:xfrm>
            <a:off x="4932040" y="2823640"/>
            <a:ext cx="3754760" cy="1613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1800" dirty="0" smtClean="0"/>
              <a:t>Ausgaben Wasserfläche     328.000 €</a:t>
            </a:r>
          </a:p>
          <a:p>
            <a:pPr marL="0" indent="0">
              <a:buNone/>
            </a:pPr>
            <a:r>
              <a:rPr lang="de-DE" sz="1800" dirty="0" smtClean="0"/>
              <a:t>Ausgaben Umfeld               100.000 €</a:t>
            </a:r>
          </a:p>
          <a:p>
            <a:pPr marL="0" indent="0">
              <a:buNone/>
            </a:pPr>
            <a:r>
              <a:rPr lang="de-DE" sz="1800" dirty="0" smtClean="0"/>
              <a:t>Einnahmen (geschätzt)     -118.000 €</a:t>
            </a:r>
          </a:p>
          <a:p>
            <a:pPr marL="0" indent="0">
              <a:buNone/>
            </a:pPr>
            <a:r>
              <a:rPr lang="de-DE" sz="1800" b="1" dirty="0" smtClean="0"/>
              <a:t>Kosten in Summe           *310.000 €</a:t>
            </a:r>
          </a:p>
          <a:p>
            <a:pPr marL="0" indent="0">
              <a:buNone/>
            </a:pPr>
            <a:endParaRPr lang="de-DE" sz="1800" b="1" dirty="0" smtClean="0"/>
          </a:p>
          <a:p>
            <a:pPr marL="0" indent="0">
              <a:buNone/>
            </a:pPr>
            <a:endParaRPr lang="de-DE" sz="1800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C4143-56F6-47A5-91F2-C0EA786DAACE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cxnSp>
        <p:nvCxnSpPr>
          <p:cNvPr id="11" name="Gerade Verbindung 10"/>
          <p:cNvCxnSpPr/>
          <p:nvPr/>
        </p:nvCxnSpPr>
        <p:spPr>
          <a:xfrm>
            <a:off x="467544" y="3789040"/>
            <a:ext cx="40401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4932040" y="3789040"/>
            <a:ext cx="37521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Inhaltsplatzhalter 8"/>
          <p:cNvSpPr txBox="1">
            <a:spLocks/>
          </p:cNvSpPr>
          <p:nvPr/>
        </p:nvSpPr>
        <p:spPr>
          <a:xfrm>
            <a:off x="457200" y="4077072"/>
            <a:ext cx="8229600" cy="2279278"/>
          </a:xfrm>
          <a:prstGeom prst="rect">
            <a:avLst/>
          </a:prstGeom>
        </p:spPr>
        <p:txBody>
          <a:bodyPr vert="horz" lIns="45720" tIns="0" rIns="45720" bIns="0" anchor="ctr">
            <a:normAutofit/>
          </a:bodyPr>
          <a:lstStyle>
            <a:lvl1pPr marL="0" indent="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None/>
              <a:defRPr kumimoji="0" sz="2400" b="1" kern="1200" cap="none" baseline="0"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None/>
              <a:defRPr kumimoji="0"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None/>
              <a:defRPr kumimoji="0"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de-DE" sz="1800" b="0" dirty="0" smtClean="0"/>
              <a:t>*weitere Reduzierung durch Arbeitseinsatz des Fördervereins und weitere Spenden</a:t>
            </a:r>
            <a:br>
              <a:rPr lang="de-DE" sz="1800" b="0" dirty="0" smtClean="0"/>
            </a:br>
            <a:r>
              <a:rPr lang="de-DE" sz="1800" b="0" dirty="0" smtClean="0"/>
              <a:t>  und Förderungen möglich: z.B. Soziale Stadt vom BMUNBRs</a:t>
            </a:r>
          </a:p>
        </p:txBody>
      </p:sp>
    </p:spTree>
    <p:extLst>
      <p:ext uri="{BB962C8B-B14F-4D97-AF65-F5344CB8AC3E}">
        <p14:creationId xmlns:p14="http://schemas.microsoft.com/office/powerpoint/2010/main" val="7803811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de-DE" sz="3600" b="1" dirty="0" smtClean="0"/>
              <a:t>Jährliche Kosten nach Umbau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 smtClean="0"/>
              <a:t>Kaum Bauhof				ca. 1.000 €</a:t>
            </a:r>
          </a:p>
          <a:p>
            <a:pPr marL="0" indent="0">
              <a:buNone/>
            </a:pPr>
            <a:r>
              <a:rPr lang="de-DE" dirty="0" smtClean="0"/>
              <a:t>Gebühren					ca. 1.000 €</a:t>
            </a:r>
          </a:p>
          <a:p>
            <a:pPr marL="0" indent="0">
              <a:buNone/>
            </a:pPr>
            <a:r>
              <a:rPr lang="de-DE" dirty="0" smtClean="0"/>
              <a:t>Pflege Regeneration			ca. 1.200 €</a:t>
            </a:r>
          </a:p>
          <a:p>
            <a:pPr marL="0" indent="0">
              <a:buNone/>
            </a:pPr>
            <a:r>
              <a:rPr lang="de-DE" dirty="0" smtClean="0"/>
              <a:t>Instandhaltung				ca. 1.800 €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 smtClean="0"/>
              <a:t>Verringerung durch Förderverein</a:t>
            </a:r>
            <a:r>
              <a:rPr lang="de-DE" dirty="0"/>
              <a:t>	</a:t>
            </a:r>
            <a:r>
              <a:rPr lang="de-DE" dirty="0" smtClean="0"/>
              <a:t>ca. 2.000 €</a:t>
            </a:r>
          </a:p>
          <a:p>
            <a:pPr marL="0" indent="0">
              <a:buNone/>
            </a:pPr>
            <a:r>
              <a:rPr lang="de-DE" dirty="0" smtClean="0"/>
              <a:t>Einnahmen Photovoltaikanlage		ca. 1.500 €</a:t>
            </a:r>
          </a:p>
          <a:p>
            <a:pPr marL="0" indent="0">
              <a:buNone/>
            </a:pPr>
            <a:r>
              <a:rPr lang="de-DE" dirty="0" smtClean="0"/>
              <a:t>Pachteinnahmen &amp; Parkplatz		ca. 2.500 €</a:t>
            </a:r>
            <a:endParaRPr lang="de-DE" dirty="0"/>
          </a:p>
          <a:p>
            <a:pPr marL="0" indent="0">
              <a:buNone/>
            </a:pPr>
            <a:r>
              <a:rPr lang="de-DE" b="1" dirty="0" smtClean="0"/>
              <a:t>Summe                                      	         ca. -1.000 €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C4143-56F6-47A5-91F2-C0EA786DAACE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539552" y="5733256"/>
            <a:ext cx="7200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7476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rmAutofit/>
          </a:bodyPr>
          <a:lstStyle/>
          <a:p>
            <a:r>
              <a:rPr lang="de-DE" sz="3600" b="1" dirty="0" smtClean="0"/>
              <a:t>Finanzierungsvorschläge</a:t>
            </a:r>
            <a:endParaRPr lang="de-DE" sz="36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Gemeindehaushalt 2016      </a:t>
            </a:r>
            <a:r>
              <a:rPr lang="de-DE" i="1" dirty="0" smtClean="0"/>
              <a:t>oder z.B. </a:t>
            </a:r>
          </a:p>
          <a:p>
            <a:r>
              <a:rPr lang="de-DE" dirty="0" smtClean="0"/>
              <a:t>KfW-Kredit z.B. Kredit Nr. 208 IKK </a:t>
            </a:r>
          </a:p>
          <a:p>
            <a:pPr lvl="1"/>
            <a:r>
              <a:rPr lang="de-DE" dirty="0" smtClean="0"/>
              <a:t>10 Jahre Laufzeit, 0,5% Zinsen = 32.000 €/a </a:t>
            </a:r>
            <a:r>
              <a:rPr lang="de-DE" dirty="0" err="1" smtClean="0"/>
              <a:t>Zins+Tilgung</a:t>
            </a:r>
            <a:endParaRPr lang="de-DE" dirty="0" smtClean="0"/>
          </a:p>
          <a:p>
            <a:r>
              <a:rPr lang="de-DE" dirty="0" smtClean="0"/>
              <a:t>Reduzierung </a:t>
            </a:r>
            <a:r>
              <a:rPr lang="de-DE" dirty="0"/>
              <a:t>der Betriebskosten um ca. </a:t>
            </a:r>
            <a:r>
              <a:rPr lang="de-DE" dirty="0" smtClean="0"/>
              <a:t>36.000 </a:t>
            </a:r>
            <a:r>
              <a:rPr lang="de-DE" dirty="0"/>
              <a:t>€/pro </a:t>
            </a:r>
            <a:r>
              <a:rPr lang="de-DE" dirty="0" smtClean="0"/>
              <a:t>Jahr gegenüber 2008 - 2014</a:t>
            </a:r>
            <a:endParaRPr lang="de-DE" dirty="0"/>
          </a:p>
          <a:p>
            <a:endParaRPr lang="de-DE" dirty="0" smtClean="0"/>
          </a:p>
          <a:p>
            <a:r>
              <a:rPr lang="de-DE" dirty="0" smtClean="0"/>
              <a:t>keine </a:t>
            </a:r>
            <a:r>
              <a:rPr lang="de-DE" dirty="0"/>
              <a:t>zusätzliche </a:t>
            </a:r>
            <a:r>
              <a:rPr lang="de-DE" dirty="0" smtClean="0"/>
              <a:t>Belastung der Gemeinde und kostenneutrale </a:t>
            </a:r>
            <a:r>
              <a:rPr lang="de-DE" dirty="0"/>
              <a:t>Finanzierung eines aufgenommenen KfW-Darlehens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C4143-56F6-47A5-91F2-C0EA786DAACE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6189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DC4143-56F6-47A5-91F2-C0EA786DAACE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5" name="Inhaltsplatzhalter 4" descr="Handkrei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1" y="80931"/>
            <a:ext cx="7992889" cy="6732445"/>
          </a:xfrm>
          <a:prstGeom prst="rect">
            <a:avLst/>
          </a:prstGeom>
        </p:spPr>
      </p:pic>
      <p:sp>
        <p:nvSpPr>
          <p:cNvPr id="6" name="Untertitel 2"/>
          <p:cNvSpPr txBox="1">
            <a:spLocks/>
          </p:cNvSpPr>
          <p:nvPr/>
        </p:nvSpPr>
        <p:spPr>
          <a:xfrm>
            <a:off x="1835696" y="1556792"/>
            <a:ext cx="5905500" cy="2973122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lnSpc>
                <a:spcPct val="160000"/>
              </a:lnSpc>
              <a:spcAft>
                <a:spcPts val="0"/>
              </a:spcAft>
              <a:buNone/>
              <a:tabLst>
                <a:tab pos="8610600" algn="r"/>
              </a:tabLst>
            </a:pPr>
            <a:r>
              <a:rPr lang="de-DE" sz="3600" dirty="0" smtClean="0"/>
              <a:t>Gemeinsam</a:t>
            </a:r>
          </a:p>
          <a:p>
            <a:pPr marL="0" indent="0" algn="ctr" fontAlgn="auto">
              <a:lnSpc>
                <a:spcPct val="160000"/>
              </a:lnSpc>
              <a:spcAft>
                <a:spcPts val="0"/>
              </a:spcAft>
              <a:buNone/>
              <a:tabLst>
                <a:tab pos="8610600" algn="r"/>
              </a:tabLst>
            </a:pPr>
            <a:r>
              <a:rPr lang="de-DE" sz="3600" dirty="0" smtClean="0"/>
              <a:t>unser </a:t>
            </a:r>
            <a:r>
              <a:rPr lang="de-DE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Moorbad erhalten</a:t>
            </a:r>
          </a:p>
          <a:p>
            <a:pPr marL="0" indent="0" algn="ctr" fontAlgn="auto">
              <a:lnSpc>
                <a:spcPct val="160000"/>
              </a:lnSpc>
              <a:spcAft>
                <a:spcPts val="0"/>
              </a:spcAft>
              <a:buNone/>
              <a:tabLst>
                <a:tab pos="8610600" algn="r"/>
              </a:tabLst>
            </a:pPr>
            <a:r>
              <a:rPr lang="de-DE" sz="3600" dirty="0" smtClean="0"/>
              <a:t>und ein</a:t>
            </a:r>
            <a:r>
              <a:rPr lang="de-DE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sz="3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Naturbad</a:t>
            </a:r>
            <a:r>
              <a:rPr lang="de-DE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gestalten</a:t>
            </a:r>
            <a:endParaRPr lang="de-DE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398672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yperion">
  <a:themeElements>
    <a:clrScheme name="Hyperion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Hyperion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yperio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215</Words>
  <Application>Microsoft Office PowerPoint</Application>
  <PresentationFormat>Bildschirmpräsentation (4:3)</PresentationFormat>
  <Paragraphs>80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Hyperion</vt:lpstr>
      <vt:lpstr>Um-/Neubau des bestehenden Moorbades in ein Naturbad</vt:lpstr>
      <vt:lpstr>Der Förderverein unterstützt</vt:lpstr>
      <vt:lpstr>Projektumfang „Um-/Neubau in Naturbad“</vt:lpstr>
      <vt:lpstr>Grobkostenschätzung</vt:lpstr>
      <vt:lpstr>Grobkostenschätzung - Ausgaben</vt:lpstr>
      <vt:lpstr>Grobkostenschätzung - Summe</vt:lpstr>
      <vt:lpstr>Jährliche Kosten nach Umbau</vt:lpstr>
      <vt:lpstr>Finanzierungsvorschläge</vt:lpstr>
      <vt:lpstr>PowerPoint-Präsentation</vt:lpstr>
    </vt:vector>
  </TitlesOfParts>
  <Company>AlzChem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Weigand, Maren</dc:creator>
  <cp:lastModifiedBy>Weigand, Maren</cp:lastModifiedBy>
  <cp:revision>12</cp:revision>
  <cp:lastPrinted>2012-07-10T10:05:05Z</cp:lastPrinted>
  <dcterms:created xsi:type="dcterms:W3CDTF">2015-06-29T13:26:16Z</dcterms:created>
  <dcterms:modified xsi:type="dcterms:W3CDTF">2015-06-29T15:28:56Z</dcterms:modified>
</cp:coreProperties>
</file>